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18E"/>
    <a:srgbClr val="F8B9B2"/>
    <a:srgbClr val="B82D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xmlns="" id="{870A1295-61BC-4214-AA3E-D3966730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ru-RU" sz="3100" dirty="0">
                <a:solidFill>
                  <a:schemeClr val="tx2"/>
                </a:solidFill>
                <a:cs typeface="Angsana New"/>
              </a:rPr>
              <a:t>РЕАБИЛИТАЦИЯ ПОСЛЕ ПЕРЕНЕСЁННОЙ</a:t>
            </a:r>
            <a:br>
              <a:rPr lang="ru-RU" sz="3100" dirty="0">
                <a:solidFill>
                  <a:schemeClr val="tx2"/>
                </a:solidFill>
                <a:cs typeface="Angsana New"/>
              </a:rPr>
            </a:br>
            <a:r>
              <a:rPr lang="ru-RU" sz="3100" dirty="0">
                <a:solidFill>
                  <a:srgbClr val="B82D32"/>
                </a:solidFill>
                <a:cs typeface="Angsana New"/>
              </a:rPr>
              <a:t>НОВОЙ КОРОНАВИРУСНОЙ ИНФЕКЦИИ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B83775-D4BB-FE85-7D1C-60DB1AD49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735" b="16944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8" name="Group 10">
            <a:extLst>
              <a:ext uri="{FF2B5EF4-FFF2-40B4-BE49-F238E27FC236}">
                <a16:creationId xmlns:a16="http://schemas.microsoft.com/office/drawing/2014/main" xmlns="" id="{0B139475-2B26-4CA9-9413-DE741E49F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6C6BF63-6277-4C39-BE5D-3C341662C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xmlns="" id="{6EA3BAD9-C130-4A9C-9086-20D132A6CF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587D38B-9E07-4A8B-B285-5FEBF6A60D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xmlns="" id="{5EF4DD4B-217B-4346-A2B8-432793639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5217" y="6982240"/>
            <a:ext cx="9416898" cy="484374"/>
          </a:xfrm>
        </p:spPr>
        <p:txBody>
          <a:bodyPr anchor="b">
            <a:normAutofit/>
          </a:bodyPr>
          <a:lstStyle/>
          <a:p>
            <a:pPr algn="l"/>
            <a:endParaRPr lang="ru-RU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BC7D3-3009-A896-5A23-D441CDA8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17" y="1093386"/>
            <a:ext cx="6539451" cy="1956841"/>
          </a:xfrm>
        </p:spPr>
        <p:txBody>
          <a:bodyPr anchor="b">
            <a:normAutofit/>
          </a:bodyPr>
          <a:lstStyle/>
          <a:p>
            <a:r>
              <a:rPr lang="ru-RU" sz="3000" dirty="0">
                <a:solidFill>
                  <a:srgbClr val="EF718E"/>
                </a:solidFill>
                <a:ea typeface="+mj-lt"/>
                <a:cs typeface="+mj-lt"/>
              </a:rPr>
              <a:t>ПОСТЕЛЬНЫЙ РЕЖИМ </a:t>
            </a:r>
            <a:endParaRPr lang="ru-RU" sz="3000" dirty="0">
              <a:solidFill>
                <a:srgbClr val="EF718E"/>
              </a:solidFill>
            </a:endParaRPr>
          </a:p>
          <a:p>
            <a:endParaRPr lang="ru-RU" sz="30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78C2B2-24DF-D301-C613-3C64B1DF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ea typeface="+mn-lt"/>
                <a:cs typeface="+mn-lt"/>
              </a:rPr>
              <a:t>в первую очередь, важно помнить, что после любого перенесённого инфекционного заболевания нужно продолжать соблюдать постельный режим и не перенапрягать свой организм, так как он только что справился с </a:t>
            </a:r>
            <a:r>
              <a:rPr lang="ru-RU" sz="2000" dirty="0">
                <a:solidFill>
                  <a:srgbClr val="EF718E"/>
                </a:solidFill>
                <a:ea typeface="+mn-lt"/>
                <a:cs typeface="+mn-lt"/>
              </a:rPr>
              <a:t>трудной задачей</a:t>
            </a:r>
            <a:r>
              <a:rPr lang="ru-RU" sz="2000" dirty="0">
                <a:ea typeface="+mn-lt"/>
                <a:cs typeface="+mn-lt"/>
              </a:rPr>
              <a:t>-поборол вирус и вы должны дать ему время восстановится. </a:t>
            </a:r>
            <a:endParaRPr lang="ru-RU" sz="2000" dirty="0"/>
          </a:p>
        </p:txBody>
      </p:sp>
      <p:pic>
        <p:nvPicPr>
          <p:cNvPr id="4" name="Рисунок 3" descr="Изображение выглядит как мультфильм, Человеческое лицо, графическая вста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3C8D16F-56FC-D234-ED5B-29AB913949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471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92917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BC7D3-3009-A896-5A23-D441CDA8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356729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400" dirty="0">
                <a:solidFill>
                  <a:srgbClr val="EF718E"/>
                </a:solidFill>
                <a:ea typeface="+mj-lt"/>
                <a:cs typeface="+mj-lt"/>
              </a:rPr>
              <a:t>ПИТАНИЕ</a:t>
            </a:r>
            <a:endParaRPr lang="ru-RU" sz="5400" dirty="0">
              <a:solidFill>
                <a:srgbClr val="EF718E"/>
              </a:solidFill>
            </a:endParaRPr>
          </a:p>
          <a:p>
            <a:endParaRPr lang="ru-RU" sz="5400"/>
          </a:p>
        </p:txBody>
      </p:sp>
      <p:pic>
        <p:nvPicPr>
          <p:cNvPr id="4" name="Рисунок 3" descr="Изображение выглядит как Натуральные продукты, производить, фрукт, Продовольственная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7A70D9E-47E7-551D-F814-75908F715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78C2B2-24DF-D301-C613-3C64B1DF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900" dirty="0">
                <a:ea typeface="+mn-lt"/>
                <a:cs typeface="+mn-lt"/>
              </a:rPr>
              <a:t>В пищу необходимо употреблять продукты, богатые </a:t>
            </a:r>
            <a:r>
              <a:rPr lang="ru-RU" sz="1900" dirty="0">
                <a:solidFill>
                  <a:srgbClr val="EF718E"/>
                </a:solidFill>
                <a:ea typeface="+mn-lt"/>
                <a:cs typeface="+mn-lt"/>
              </a:rPr>
              <a:t>витаминами C и D</a:t>
            </a:r>
            <a:r>
              <a:rPr lang="ru-RU" sz="1900" dirty="0">
                <a:ea typeface="+mn-lt"/>
                <a:cs typeface="+mn-lt"/>
              </a:rPr>
              <a:t>, так как эти витамины оказывают значительное влияние на иммунитет человека.</a:t>
            </a:r>
          </a:p>
          <a:p>
            <a:r>
              <a:rPr lang="ru-RU" sz="1900" dirty="0">
                <a:solidFill>
                  <a:srgbClr val="EF718E"/>
                </a:solidFill>
                <a:ea typeface="+mn-lt"/>
                <a:cs typeface="+mn-lt"/>
              </a:rPr>
              <a:t>Витамином С</a:t>
            </a:r>
            <a:r>
              <a:rPr lang="ru-RU" sz="1900" dirty="0">
                <a:ea typeface="+mn-lt"/>
                <a:cs typeface="+mn-lt"/>
              </a:rPr>
              <a:t> богаты такие продукты,  как брокколи, болгарский перец, квашенная капуста, черная смородина и апельсины.  </a:t>
            </a:r>
          </a:p>
          <a:p>
            <a:r>
              <a:rPr lang="ru-RU" sz="1900" dirty="0">
                <a:solidFill>
                  <a:srgbClr val="EF718E"/>
                </a:solidFill>
                <a:ea typeface="+mn-lt"/>
                <a:cs typeface="+mn-lt"/>
              </a:rPr>
              <a:t>Витамин D</a:t>
            </a:r>
            <a:r>
              <a:rPr lang="ru-RU" sz="1900" dirty="0">
                <a:ea typeface="+mn-lt"/>
                <a:cs typeface="+mn-lt"/>
              </a:rPr>
              <a:t> можно получить из рыбы, молочных продуктов, также он содержится в большом количестве в яичных желтках, грибах, а еще в темно-зеленых овощах, таких как капуста, шпинат, кабачок, </a:t>
            </a:r>
            <a:r>
              <a:rPr lang="ru-RU" sz="1900" err="1">
                <a:ea typeface="+mn-lt"/>
                <a:cs typeface="+mn-lt"/>
              </a:rPr>
              <a:t>паттисон</a:t>
            </a:r>
            <a:r>
              <a:rPr lang="ru-RU" sz="1900" dirty="0">
                <a:ea typeface="+mn-lt"/>
                <a:cs typeface="+mn-lt"/>
              </a:rPr>
              <a:t> и листовая капуста.</a:t>
            </a:r>
            <a:endParaRPr lang="ru-RU" sz="1900" dirty="0"/>
          </a:p>
          <a:p>
            <a:endParaRPr lang="ru-RU" sz="1900">
              <a:ea typeface="+mn-lt"/>
              <a:cs typeface="+mn-lt"/>
            </a:endParaRPr>
          </a:p>
          <a:p>
            <a:endParaRPr lang="ru-RU" sz="1900"/>
          </a:p>
        </p:txBody>
      </p:sp>
    </p:spTree>
    <p:extLst>
      <p:ext uri="{BB962C8B-B14F-4D97-AF65-F5344CB8AC3E}">
        <p14:creationId xmlns:p14="http://schemas.microsoft.com/office/powerpoint/2010/main" xmlns="" val="611206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BC7D3-3009-A896-5A23-D441CDA8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11" y="2049780"/>
            <a:ext cx="4809363" cy="1005078"/>
          </a:xfrm>
        </p:spPr>
        <p:txBody>
          <a:bodyPr anchor="b">
            <a:normAutofit/>
          </a:bodyPr>
          <a:lstStyle/>
          <a:p>
            <a:r>
              <a:rPr lang="ru-RU" sz="3500" dirty="0">
                <a:solidFill>
                  <a:srgbClr val="EF718E"/>
                </a:solidFill>
              </a:rPr>
              <a:t>ПИТЬЕВОЙ БАЛАНС</a:t>
            </a:r>
          </a:p>
          <a:p>
            <a:endParaRPr lang="ru-RU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78C2B2-24DF-D301-C613-3C64B1DF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61" y="2556129"/>
            <a:ext cx="5323713" cy="35478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ru-RU" sz="1700"/>
          </a:p>
          <a:p>
            <a:pPr marL="0" indent="0">
              <a:buNone/>
            </a:pPr>
            <a:r>
              <a:rPr lang="ru-RU" sz="1700" dirty="0">
                <a:ea typeface="+mn-lt"/>
                <a:cs typeface="+mn-lt"/>
              </a:rPr>
              <a:t>Нельзя забывать об </a:t>
            </a:r>
            <a:r>
              <a:rPr lang="ru-RU" sz="1700" dirty="0">
                <a:solidFill>
                  <a:srgbClr val="EF718E"/>
                </a:solidFill>
                <a:ea typeface="+mn-lt"/>
                <a:cs typeface="+mn-lt"/>
              </a:rPr>
              <a:t>употреблении воды</a:t>
            </a:r>
            <a:r>
              <a:rPr lang="ru-RU" sz="1700" dirty="0">
                <a:ea typeface="+mn-lt"/>
                <a:cs typeface="+mn-lt"/>
              </a:rPr>
              <a:t>. Желательно прежде проконсультироваться с </a:t>
            </a:r>
            <a:r>
              <a:rPr lang="ru-RU" sz="1700" dirty="0">
                <a:solidFill>
                  <a:srgbClr val="EF718E"/>
                </a:solidFill>
                <a:ea typeface="+mn-lt"/>
                <a:cs typeface="+mn-lt"/>
              </a:rPr>
              <a:t>лечащим врачом</a:t>
            </a:r>
            <a:r>
              <a:rPr lang="ru-RU" sz="1700" dirty="0">
                <a:ea typeface="+mn-lt"/>
                <a:cs typeface="+mn-lt"/>
              </a:rPr>
              <a:t> по поводу подбора </a:t>
            </a:r>
            <a:r>
              <a:rPr lang="ru-RU" sz="1700" dirty="0">
                <a:solidFill>
                  <a:srgbClr val="EF718E"/>
                </a:solidFill>
                <a:ea typeface="+mn-lt"/>
                <a:cs typeface="+mn-lt"/>
              </a:rPr>
              <a:t>оптимального</a:t>
            </a:r>
            <a:r>
              <a:rPr lang="ru-RU" sz="1700" dirty="0">
                <a:ea typeface="+mn-lt"/>
                <a:cs typeface="+mn-lt"/>
              </a:rPr>
              <a:t> потребления объема воды в сутки. Так как все очень </a:t>
            </a:r>
            <a:r>
              <a:rPr lang="ru-RU" sz="1700" dirty="0">
                <a:solidFill>
                  <a:srgbClr val="EF718E"/>
                </a:solidFill>
                <a:ea typeface="+mn-lt"/>
                <a:cs typeface="+mn-lt"/>
              </a:rPr>
              <a:t>индивидуально </a:t>
            </a:r>
            <a:r>
              <a:rPr lang="ru-RU" sz="1700" dirty="0">
                <a:ea typeface="+mn-lt"/>
                <a:cs typeface="+mn-lt"/>
              </a:rPr>
              <a:t>и зависит от особенностей организма. Стандарт 2 литра воды в сутки ушел в прошлое, и практикуется персонализированный подход к каждому человеку.</a:t>
            </a:r>
            <a:endParaRPr lang="ru-RU" sz="1700" dirty="0"/>
          </a:p>
          <a:p>
            <a:pPr marL="0" indent="0">
              <a:buNone/>
            </a:pPr>
            <a:r>
              <a:rPr lang="ru-RU" sz="1700" dirty="0">
                <a:ea typeface="+mn-lt"/>
                <a:cs typeface="+mn-lt"/>
              </a:rPr>
              <a:t>Для восстановления </a:t>
            </a:r>
            <a:r>
              <a:rPr lang="ru-RU" sz="1700" dirty="0">
                <a:solidFill>
                  <a:srgbClr val="EF718E"/>
                </a:solidFill>
                <a:ea typeface="+mn-lt"/>
                <a:cs typeface="+mn-lt"/>
              </a:rPr>
              <a:t>электролитного баланса</a:t>
            </a:r>
            <a:r>
              <a:rPr lang="ru-RU" sz="1700" dirty="0">
                <a:ea typeface="+mn-lt"/>
                <a:cs typeface="+mn-lt"/>
              </a:rPr>
              <a:t> в организме рекомендуется употреблять </a:t>
            </a:r>
            <a:r>
              <a:rPr lang="ru-RU" sz="1700" dirty="0">
                <a:solidFill>
                  <a:srgbClr val="EF718E"/>
                </a:solidFill>
                <a:ea typeface="+mn-lt"/>
                <a:cs typeface="+mn-lt"/>
              </a:rPr>
              <a:t>минеральную воду</a:t>
            </a:r>
            <a:r>
              <a:rPr lang="ru-RU" sz="1700" dirty="0">
                <a:ea typeface="+mn-lt"/>
                <a:cs typeface="+mn-lt"/>
              </a:rPr>
              <a:t> (Боржоми, Ессентуки и т.д.) (перед употреблением рекомендуется </a:t>
            </a:r>
            <a:r>
              <a:rPr lang="ru-RU" sz="1700" dirty="0">
                <a:solidFill>
                  <a:srgbClr val="EF718E"/>
                </a:solidFill>
                <a:ea typeface="+mn-lt"/>
                <a:cs typeface="+mn-lt"/>
              </a:rPr>
              <a:t>консультация специалиста</a:t>
            </a:r>
            <a:r>
              <a:rPr lang="ru-RU" sz="1700" dirty="0">
                <a:ea typeface="+mn-lt"/>
                <a:cs typeface="+mn-lt"/>
              </a:rPr>
              <a:t>). </a:t>
            </a:r>
            <a:endParaRPr lang="ru-RU" sz="1700" dirty="0"/>
          </a:p>
          <a:p>
            <a:pPr marL="0" indent="0">
              <a:buNone/>
            </a:pPr>
            <a:endParaRPr lang="ru-RU" sz="1700"/>
          </a:p>
          <a:p>
            <a:endParaRPr lang="ru-RU" sz="1700"/>
          </a:p>
        </p:txBody>
      </p:sp>
      <p:pic>
        <p:nvPicPr>
          <p:cNvPr id="4" name="Рисунок 3" descr="Изображение выглядит как женщина, Человеческое лицо, рисунок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9482CC7-E1C0-E60C-40EC-E07A3F7AAC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19" t="3991" r="5720" b="6430"/>
          <a:stretch/>
        </p:blipFill>
        <p:spPr>
          <a:xfrm>
            <a:off x="6212064" y="845434"/>
            <a:ext cx="5666047" cy="52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42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BC7D3-3009-A896-5A23-D441CDA8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4" y="1494444"/>
            <a:ext cx="8605797" cy="1481328"/>
          </a:xfrm>
        </p:spPr>
        <p:txBody>
          <a:bodyPr anchor="b">
            <a:normAutofit/>
          </a:bodyPr>
          <a:lstStyle/>
          <a:p>
            <a:r>
              <a:rPr lang="ru-RU" sz="3100" dirty="0">
                <a:solidFill>
                  <a:srgbClr val="EF718E"/>
                </a:solidFill>
                <a:ea typeface="+mj-lt"/>
                <a:cs typeface="+mj-lt"/>
              </a:rPr>
              <a:t>ФИЗИЧЕСКАЯ АКТИВНОСТЬ</a:t>
            </a:r>
            <a:endParaRPr lang="ru-RU" sz="3100" dirty="0">
              <a:solidFill>
                <a:srgbClr val="EF718E"/>
              </a:solidFill>
            </a:endParaRPr>
          </a:p>
          <a:p>
            <a:endParaRPr lang="ru-RU" sz="45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78C2B2-24DF-D301-C613-3C64B1DF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36" y="2508504"/>
            <a:ext cx="5459660" cy="37002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ru-RU" sz="1000" dirty="0"/>
          </a:p>
          <a:p>
            <a:r>
              <a:rPr lang="ru-RU" sz="1400" dirty="0">
                <a:ea typeface="+mn-lt"/>
                <a:cs typeface="+mn-lt"/>
              </a:rPr>
              <a:t>При </a:t>
            </a:r>
            <a:r>
              <a:rPr lang="ru-RU" sz="1400" dirty="0">
                <a:solidFill>
                  <a:srgbClr val="EF718E"/>
                </a:solidFill>
                <a:ea typeface="+mn-lt"/>
                <a:cs typeface="+mn-lt"/>
              </a:rPr>
              <a:t>отсутствии признаков </a:t>
            </a:r>
            <a:r>
              <a:rPr lang="ru-RU" sz="1400" dirty="0" err="1">
                <a:ea typeface="+mn-lt"/>
                <a:cs typeface="+mn-lt"/>
              </a:rPr>
              <a:t>постковидного</a:t>
            </a:r>
            <a:r>
              <a:rPr lang="ru-RU" sz="1400" dirty="0">
                <a:ea typeface="+mn-lt"/>
                <a:cs typeface="+mn-lt"/>
              </a:rPr>
              <a:t> синдрома- соблюдение </a:t>
            </a:r>
            <a:r>
              <a:rPr lang="ru-RU" sz="1400" dirty="0">
                <a:solidFill>
                  <a:srgbClr val="EF718E"/>
                </a:solidFill>
                <a:ea typeface="+mn-lt"/>
                <a:cs typeface="+mn-lt"/>
              </a:rPr>
              <a:t>адекватной</a:t>
            </a:r>
            <a:r>
              <a:rPr lang="ru-RU" sz="1400" dirty="0">
                <a:ea typeface="+mn-lt"/>
                <a:cs typeface="+mn-lt"/>
              </a:rPr>
              <a:t> физической активности</a:t>
            </a:r>
          </a:p>
          <a:p>
            <a:r>
              <a:rPr lang="ru-RU" sz="1400" dirty="0" smtClean="0">
                <a:ea typeface="+mn-lt"/>
                <a:cs typeface="+mn-lt"/>
              </a:rPr>
              <a:t>При </a:t>
            </a:r>
            <a:r>
              <a:rPr lang="ru-RU" sz="1400" dirty="0">
                <a:solidFill>
                  <a:srgbClr val="EF718E"/>
                </a:solidFill>
                <a:ea typeface="+mn-lt"/>
                <a:cs typeface="+mn-lt"/>
              </a:rPr>
              <a:t>легком течении </a:t>
            </a:r>
            <a:r>
              <a:rPr lang="ru-RU" sz="1400" dirty="0" err="1">
                <a:ea typeface="+mn-lt"/>
                <a:cs typeface="+mn-lt"/>
              </a:rPr>
              <a:t>постковидного</a:t>
            </a:r>
            <a:r>
              <a:rPr lang="ru-RU" sz="1400" dirty="0">
                <a:ea typeface="+mn-lt"/>
                <a:cs typeface="+mn-lt"/>
              </a:rPr>
              <a:t> синдрома – соблюдение </a:t>
            </a:r>
            <a:r>
              <a:rPr lang="ru-RU" sz="1400" dirty="0">
                <a:solidFill>
                  <a:srgbClr val="EF718E"/>
                </a:solidFill>
                <a:ea typeface="+mn-lt"/>
                <a:cs typeface="+mn-lt"/>
              </a:rPr>
              <a:t>умеренной физической активности</a:t>
            </a:r>
            <a:r>
              <a:rPr lang="ru-RU" sz="1400" dirty="0">
                <a:ea typeface="+mn-lt"/>
                <a:cs typeface="+mn-lt"/>
              </a:rPr>
              <a:t>, с ограничением малоподвижных периодов. Исключение продолжительных и изнуряющих нагрузок с повышенной интенсивностью тренировок.</a:t>
            </a:r>
            <a:endParaRPr lang="ru-RU" sz="1400" dirty="0"/>
          </a:p>
          <a:p>
            <a:r>
              <a:rPr lang="ru-RU" sz="1400" dirty="0" smtClean="0">
                <a:ea typeface="+mn-lt"/>
                <a:cs typeface="+mn-lt"/>
              </a:rPr>
              <a:t>При</a:t>
            </a:r>
            <a:r>
              <a:rPr lang="ru-RU" sz="1400" dirty="0" smtClean="0">
                <a:solidFill>
                  <a:srgbClr val="EF718E"/>
                </a:solidFill>
                <a:ea typeface="+mn-lt"/>
                <a:cs typeface="+mn-lt"/>
              </a:rPr>
              <a:t> </a:t>
            </a:r>
            <a:r>
              <a:rPr lang="ru-RU" sz="1400" dirty="0">
                <a:solidFill>
                  <a:srgbClr val="EF718E"/>
                </a:solidFill>
                <a:ea typeface="+mn-lt"/>
                <a:cs typeface="+mn-lt"/>
              </a:rPr>
              <a:t>среднетяжелом течении </a:t>
            </a:r>
            <a:r>
              <a:rPr lang="ru-RU" sz="1400" dirty="0" err="1">
                <a:ea typeface="+mn-lt"/>
                <a:cs typeface="+mn-lt"/>
              </a:rPr>
              <a:t>постковидного</a:t>
            </a:r>
            <a:r>
              <a:rPr lang="ru-RU" sz="1400" dirty="0">
                <a:ea typeface="+mn-lt"/>
                <a:cs typeface="+mn-lt"/>
              </a:rPr>
              <a:t> синдрома- </a:t>
            </a:r>
            <a:r>
              <a:rPr lang="ru-RU" sz="1400" dirty="0">
                <a:solidFill>
                  <a:srgbClr val="EF718E"/>
                </a:solidFill>
                <a:ea typeface="+mn-lt"/>
                <a:cs typeface="+mn-lt"/>
              </a:rPr>
              <a:t>постепенное наращивание нагрузок</a:t>
            </a:r>
            <a:r>
              <a:rPr lang="ru-RU" sz="1400" dirty="0">
                <a:ea typeface="+mn-lt"/>
                <a:cs typeface="+mn-lt"/>
              </a:rPr>
              <a:t>, начиная с растяжки в течение первой недели и низкоинтенсивных тренировок. </a:t>
            </a:r>
            <a:r>
              <a:rPr lang="ru-RU" sz="1400" dirty="0">
                <a:solidFill>
                  <a:srgbClr val="EF718E"/>
                </a:solidFill>
                <a:ea typeface="+mn-lt"/>
                <a:cs typeface="+mn-lt"/>
              </a:rPr>
              <a:t>При усугублении </a:t>
            </a:r>
            <a:r>
              <a:rPr lang="ru-RU" sz="1400" dirty="0">
                <a:ea typeface="+mn-lt"/>
                <a:cs typeface="+mn-lt"/>
              </a:rPr>
              <a:t>симптоматики период </a:t>
            </a:r>
            <a:r>
              <a:rPr lang="ru-RU" sz="1400" dirty="0">
                <a:solidFill>
                  <a:srgbClr val="EF718E"/>
                </a:solidFill>
                <a:ea typeface="+mn-lt"/>
                <a:cs typeface="+mn-lt"/>
              </a:rPr>
              <a:t>без упражнений</a:t>
            </a:r>
            <a:r>
              <a:rPr lang="ru-RU" sz="1400" dirty="0">
                <a:ea typeface="+mn-lt"/>
                <a:cs typeface="+mn-lt"/>
              </a:rPr>
              <a:t> продлевается.</a:t>
            </a:r>
          </a:p>
          <a:p>
            <a:r>
              <a:rPr lang="ru-RU" sz="1400" dirty="0">
                <a:ea typeface="+mn-lt"/>
                <a:cs typeface="+mn-lt"/>
              </a:rPr>
              <a:t>При </a:t>
            </a:r>
            <a:r>
              <a:rPr lang="ru-RU" sz="1400" dirty="0" err="1">
                <a:ea typeface="+mn-lt"/>
                <a:cs typeface="+mn-lt"/>
              </a:rPr>
              <a:t>постковидном</a:t>
            </a:r>
            <a:r>
              <a:rPr lang="ru-RU" sz="1400" dirty="0">
                <a:ea typeface="+mn-lt"/>
                <a:cs typeface="+mn-lt"/>
              </a:rPr>
              <a:t> синдроме, сопровождающейся </a:t>
            </a:r>
            <a:r>
              <a:rPr lang="ru-RU" sz="1400" dirty="0">
                <a:solidFill>
                  <a:srgbClr val="EF718E"/>
                </a:solidFill>
                <a:ea typeface="+mn-lt"/>
                <a:cs typeface="+mn-lt"/>
              </a:rPr>
              <a:t>болями в костях и мышцах, горле и грудной клетке, с кашлем и повышенной температурой</a:t>
            </a:r>
            <a:r>
              <a:rPr lang="ru-RU" sz="1400" dirty="0">
                <a:ea typeface="+mn-lt"/>
                <a:cs typeface="+mn-lt"/>
              </a:rPr>
              <a:t>- </a:t>
            </a:r>
            <a:r>
              <a:rPr lang="ru-RU" sz="1400" dirty="0" smtClean="0">
                <a:solidFill>
                  <a:srgbClr val="EF718E"/>
                </a:solidFill>
                <a:ea typeface="+mn-lt"/>
                <a:cs typeface="+mn-lt"/>
              </a:rPr>
              <a:t>исключение</a:t>
            </a:r>
            <a:r>
              <a:rPr lang="ru-RU" sz="1400" dirty="0" smtClean="0">
                <a:solidFill>
                  <a:srgbClr val="EF718E"/>
                </a:solidFill>
                <a:ea typeface="+mn-lt"/>
                <a:cs typeface="+mn-lt"/>
              </a:rPr>
              <a:t> </a:t>
            </a:r>
            <a:r>
              <a:rPr lang="ru-RU" sz="1400" dirty="0">
                <a:solidFill>
                  <a:srgbClr val="EF718E"/>
                </a:solidFill>
                <a:ea typeface="+mn-lt"/>
                <a:cs typeface="+mn-lt"/>
              </a:rPr>
              <a:t>интенсивных тренировок</a:t>
            </a:r>
            <a:r>
              <a:rPr lang="ru-RU" sz="1400" dirty="0">
                <a:ea typeface="+mn-lt"/>
                <a:cs typeface="+mn-lt"/>
              </a:rPr>
              <a:t> на протяжении</a:t>
            </a:r>
            <a:r>
              <a:rPr lang="ru-RU" sz="1400" dirty="0">
                <a:solidFill>
                  <a:srgbClr val="EF718E"/>
                </a:solidFill>
                <a:ea typeface="+mn-lt"/>
                <a:cs typeface="+mn-lt"/>
              </a:rPr>
              <a:t> 3-х недель</a:t>
            </a:r>
            <a:r>
              <a:rPr lang="ru-RU" sz="1400" dirty="0">
                <a:ea typeface="+mn-lt"/>
                <a:cs typeface="+mn-lt"/>
              </a:rPr>
              <a:t> после устранения симптомов.</a:t>
            </a:r>
          </a:p>
          <a:p>
            <a:endParaRPr lang="ru-RU" sz="1000" dirty="0"/>
          </a:p>
          <a:p>
            <a:pPr marL="0" indent="0">
              <a:buNone/>
            </a:pPr>
            <a:endParaRPr lang="ru-RU" sz="1000" dirty="0"/>
          </a:p>
          <a:p>
            <a:endParaRPr lang="ru-RU" sz="1000" dirty="0"/>
          </a:p>
        </p:txBody>
      </p:sp>
      <p:pic>
        <p:nvPicPr>
          <p:cNvPr id="4" name="Рисунок 3" descr="Изображение выглядит как мультфильм, рисунок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2277CD1-4808-D4E5-355E-3676241A80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60" t="1665" r="2326" b="9222"/>
          <a:stretch/>
        </p:blipFill>
        <p:spPr>
          <a:xfrm>
            <a:off x="5888791" y="1495085"/>
            <a:ext cx="5932445" cy="40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85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Велосипедное колесо, Наземный транспорт, колесо,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xmlns="" id="{54CC5FED-A193-D61C-751F-D4C9D8322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0466"/>
          <a:stretch/>
        </p:blipFill>
        <p:spPr>
          <a:xfrm>
            <a:off x="3422901" y="10"/>
            <a:ext cx="8769097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BC7D3-3009-A896-5A23-D441CDA8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1531216"/>
            <a:ext cx="4053098" cy="1899912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EF718E"/>
                </a:solidFill>
              </a:rPr>
              <a:t>ПРЕБЫВАНИЕ НА СВЕЖЕМ ВОЗДУХЕ</a:t>
            </a:r>
          </a:p>
          <a:p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78C2B2-24DF-D301-C613-3C64B1DF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6" y="2861383"/>
            <a:ext cx="4318643" cy="3050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/>
              <a:t>Крайне </a:t>
            </a:r>
            <a:r>
              <a:rPr lang="ru-RU" sz="2000" dirty="0">
                <a:solidFill>
                  <a:srgbClr val="EF718E"/>
                </a:solidFill>
              </a:rPr>
              <a:t>важно</a:t>
            </a:r>
            <a:r>
              <a:rPr lang="ru-RU" sz="2000" dirty="0"/>
              <a:t> выбираться на </a:t>
            </a:r>
            <a:r>
              <a:rPr lang="ru-RU" sz="2000" dirty="0">
                <a:solidFill>
                  <a:srgbClr val="EF718E"/>
                </a:solidFill>
              </a:rPr>
              <a:t>свежий воздух</a:t>
            </a:r>
            <a:r>
              <a:rPr lang="ru-RU" sz="2000" dirty="0"/>
              <a:t> на прогулки и регулярно </a:t>
            </a:r>
            <a:r>
              <a:rPr lang="ru-RU" sz="2000" dirty="0">
                <a:solidFill>
                  <a:srgbClr val="EF718E"/>
                </a:solidFill>
              </a:rPr>
              <a:t>проветривать</a:t>
            </a:r>
            <a:r>
              <a:rPr lang="ru-RU" sz="2000" dirty="0"/>
              <a:t> закрытую зону помещения. Таким образом циркуляция в воздухе патогенных микроорганизмов значительно уменьшиться и территория насытиться кислородом. </a:t>
            </a: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xmlns="" val="43624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исунок, зарисовка, Штриховая графика, штриховой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5082EDED-A043-11F3-DC55-BD6D17B76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8" t="34863" r="45"/>
          <a:stretch/>
        </p:blipFill>
        <p:spPr>
          <a:xfrm>
            <a:off x="3684" y="1847"/>
            <a:ext cx="12199033" cy="14765503"/>
          </a:xfrm>
          <a:prstGeom prst="rect">
            <a:avLst/>
          </a:prstGeom>
        </p:spPr>
      </p:pic>
      <p:pic>
        <p:nvPicPr>
          <p:cNvPr id="5" name="Рисунок 4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1385B18-33A5-0459-34CC-22432B65DC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163" t="1231" r="5263"/>
          <a:stretch/>
        </p:blipFill>
        <p:spPr>
          <a:xfrm rot="5400000">
            <a:off x="3692770" y="-4672208"/>
            <a:ext cx="2406420" cy="9789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BC7D3-3009-A896-5A23-D441CDA8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16" y="385177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Всегда оставайтесь позитивными и здоровыми!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78C2B2-24DF-D301-C613-3C64B1DF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4861"/>
            <a:ext cx="10515600" cy="832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017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253</Words>
  <Application>Microsoft Office PowerPoint</Application>
  <PresentationFormat>Произвольный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РЕАБИЛИТАЦИЯ ПОСЛЕ ПЕРЕНЕСЁННОЙ НОВОЙ КОРОНАВИРУСНОЙ ИНФЕКЦИИ</vt:lpstr>
      <vt:lpstr>ПОСТЕЛЬНЫЙ РЕЖИМ  </vt:lpstr>
      <vt:lpstr>ПИТАНИЕ </vt:lpstr>
      <vt:lpstr>ПИТЬЕВОЙ БАЛАНС </vt:lpstr>
      <vt:lpstr>ФИЗИЧЕСКАЯ АКТИВНОСТЬ </vt:lpstr>
      <vt:lpstr>ПРЕБЫВАНИЕ НА СВЕЖЕМ ВОЗДУХЕ </vt:lpstr>
      <vt:lpstr>Всегда оставайтесь позитивными и здоровыми!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SD</cp:lastModifiedBy>
  <cp:revision>287</cp:revision>
  <dcterms:created xsi:type="dcterms:W3CDTF">2024-06-03T15:34:48Z</dcterms:created>
  <dcterms:modified xsi:type="dcterms:W3CDTF">2024-08-04T14:31:08Z</dcterms:modified>
</cp:coreProperties>
</file>